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2" r:id="rId2"/>
    <p:sldId id="288" r:id="rId3"/>
    <p:sldId id="285" r:id="rId4"/>
    <p:sldId id="286" r:id="rId5"/>
    <p:sldId id="284" r:id="rId6"/>
    <p:sldId id="283" r:id="rId7"/>
    <p:sldId id="257" r:id="rId8"/>
    <p:sldId id="261" r:id="rId9"/>
    <p:sldId id="258" r:id="rId10"/>
    <p:sldId id="270" r:id="rId11"/>
    <p:sldId id="268" r:id="rId12"/>
    <p:sldId id="269" r:id="rId13"/>
    <p:sldId id="271" r:id="rId14"/>
    <p:sldId id="273" r:id="rId15"/>
    <p:sldId id="272" r:id="rId16"/>
    <p:sldId id="274" r:id="rId17"/>
    <p:sldId id="263" r:id="rId18"/>
    <p:sldId id="291" r:id="rId19"/>
    <p:sldId id="297" r:id="rId20"/>
    <p:sldId id="296" r:id="rId21"/>
    <p:sldId id="292" r:id="rId22"/>
    <p:sldId id="300" r:id="rId23"/>
    <p:sldId id="298" r:id="rId24"/>
    <p:sldId id="259" r:id="rId25"/>
    <p:sldId id="256" r:id="rId26"/>
    <p:sldId id="301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1292" autoAdjust="0"/>
  </p:normalViewPr>
  <p:slideViewPr>
    <p:cSldViewPr snapToGrid="0">
      <p:cViewPr varScale="1">
        <p:scale>
          <a:sx n="78" d="100"/>
          <a:sy n="78" d="100"/>
        </p:scale>
        <p:origin x="677" y="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DFB5FE-4DC3-48E6-BA46-39FF0ECDFBF4}" type="doc">
      <dgm:prSet loTypeId="urn:microsoft.com/office/officeart/2005/8/layout/default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2E669188-7D79-43C6-B486-EDF509C803AB}">
      <dgm:prSet custT="1"/>
      <dgm:spPr/>
      <dgm:t>
        <a:bodyPr/>
        <a:lstStyle/>
        <a:p>
          <a:r>
            <a:rPr lang="it-IT" sz="2000" dirty="0"/>
            <a:t>DILATAZIONE ANSA ALIMENTARE</a:t>
          </a:r>
          <a:endParaRPr lang="en-US" sz="2000" dirty="0"/>
        </a:p>
      </dgm:t>
    </dgm:pt>
    <dgm:pt modelId="{FE756F35-5109-46EC-BA01-C60B1D336626}" type="parTrans" cxnId="{51331469-03DE-47F9-A9C5-7BD3610BB2D3}">
      <dgm:prSet/>
      <dgm:spPr/>
      <dgm:t>
        <a:bodyPr/>
        <a:lstStyle/>
        <a:p>
          <a:endParaRPr lang="en-US"/>
        </a:p>
      </dgm:t>
    </dgm:pt>
    <dgm:pt modelId="{01AA3124-6A36-47D4-8606-FE945056971E}" type="sibTrans" cxnId="{51331469-03DE-47F9-A9C5-7BD3610BB2D3}">
      <dgm:prSet/>
      <dgm:spPr/>
      <dgm:t>
        <a:bodyPr/>
        <a:lstStyle/>
        <a:p>
          <a:endParaRPr lang="en-US"/>
        </a:p>
      </dgm:t>
    </dgm:pt>
    <dgm:pt modelId="{F8C6D31D-C2AB-4B92-8F35-7BBEB73E1522}">
      <dgm:prSet custT="1"/>
      <dgm:spPr/>
      <dgm:t>
        <a:bodyPr/>
        <a:lstStyle/>
        <a:p>
          <a:r>
            <a:rPr lang="it-IT" sz="2000" dirty="0"/>
            <a:t>DILATAZIONE STOMACO ESCUSO</a:t>
          </a:r>
          <a:endParaRPr lang="en-US" sz="2000" dirty="0"/>
        </a:p>
      </dgm:t>
    </dgm:pt>
    <dgm:pt modelId="{DA4A42DD-BC1F-43E5-9209-4547AAF95A56}" type="parTrans" cxnId="{FE245157-F0C3-4886-BD1D-6BD139195590}">
      <dgm:prSet/>
      <dgm:spPr/>
      <dgm:t>
        <a:bodyPr/>
        <a:lstStyle/>
        <a:p>
          <a:endParaRPr lang="en-US"/>
        </a:p>
      </dgm:t>
    </dgm:pt>
    <dgm:pt modelId="{48EB7230-994B-4270-975C-D87E5310FA0B}" type="sibTrans" cxnId="{FE245157-F0C3-4886-BD1D-6BD139195590}">
      <dgm:prSet/>
      <dgm:spPr/>
      <dgm:t>
        <a:bodyPr/>
        <a:lstStyle/>
        <a:p>
          <a:endParaRPr lang="en-US"/>
        </a:p>
      </dgm:t>
    </dgm:pt>
    <dgm:pt modelId="{34A6A54F-7463-41E9-B688-2458D0829763}">
      <dgm:prSet/>
      <dgm:spPr/>
      <dgm:t>
        <a:bodyPr/>
        <a:lstStyle/>
        <a:p>
          <a:r>
            <a:rPr lang="it-IT" dirty="0"/>
            <a:t>DILATAZIONE BILIOPANCREATICA</a:t>
          </a:r>
          <a:endParaRPr lang="en-US" dirty="0"/>
        </a:p>
      </dgm:t>
    </dgm:pt>
    <dgm:pt modelId="{56C7271C-65F7-4ED9-9CDC-11A67DC1A60E}" type="parTrans" cxnId="{61B0EC7A-3FE0-4D4E-962B-B8BB3FA88290}">
      <dgm:prSet/>
      <dgm:spPr/>
      <dgm:t>
        <a:bodyPr/>
        <a:lstStyle/>
        <a:p>
          <a:endParaRPr lang="en-US"/>
        </a:p>
      </dgm:t>
    </dgm:pt>
    <dgm:pt modelId="{DB95D5D9-E3C3-445E-A3D0-C721E1D5059D}" type="sibTrans" cxnId="{61B0EC7A-3FE0-4D4E-962B-B8BB3FA88290}">
      <dgm:prSet/>
      <dgm:spPr/>
      <dgm:t>
        <a:bodyPr/>
        <a:lstStyle/>
        <a:p>
          <a:endParaRPr lang="en-US"/>
        </a:p>
      </dgm:t>
    </dgm:pt>
    <dgm:pt modelId="{1240BD72-C695-490C-91E3-B66779369777}">
      <dgm:prSet/>
      <dgm:spPr/>
      <dgm:t>
        <a:bodyPr/>
        <a:lstStyle/>
        <a:p>
          <a:r>
            <a:rPr lang="en-US" dirty="0"/>
            <a:t>PASSAGGIO</a:t>
          </a:r>
          <a:r>
            <a:rPr lang="en-US" baseline="0" dirty="0"/>
            <a:t> DA ANSA DILATATA A NON DILATATA</a:t>
          </a:r>
          <a:endParaRPr lang="en-US" dirty="0"/>
        </a:p>
      </dgm:t>
    </dgm:pt>
    <dgm:pt modelId="{5AEA397C-CD9F-41E6-B832-F18178E04FBA}" type="parTrans" cxnId="{FC75A3DE-E910-4E5C-8E35-2F2841C7DB22}">
      <dgm:prSet/>
      <dgm:spPr/>
      <dgm:t>
        <a:bodyPr/>
        <a:lstStyle/>
        <a:p>
          <a:endParaRPr lang="en-US"/>
        </a:p>
      </dgm:t>
    </dgm:pt>
    <dgm:pt modelId="{555B39BF-6DEF-4408-888D-26B18B9DFD18}" type="sibTrans" cxnId="{FC75A3DE-E910-4E5C-8E35-2F2841C7DB22}">
      <dgm:prSet/>
      <dgm:spPr/>
      <dgm:t>
        <a:bodyPr/>
        <a:lstStyle/>
        <a:p>
          <a:endParaRPr lang="en-US"/>
        </a:p>
      </dgm:t>
    </dgm:pt>
    <dgm:pt modelId="{47D5C39F-18AA-45CB-BC71-C82376F764A4}">
      <dgm:prSet/>
      <dgm:spPr/>
      <dgm:t>
        <a:bodyPr/>
        <a:lstStyle/>
        <a:p>
          <a:r>
            <a:rPr lang="it-IT" dirty="0"/>
            <a:t>TURBINIO MESENTERICO (MESENTERIC SWIRL)</a:t>
          </a:r>
          <a:endParaRPr lang="en-US" dirty="0"/>
        </a:p>
      </dgm:t>
    </dgm:pt>
    <dgm:pt modelId="{712B8272-DB8A-4C0C-8DD7-F6509B560018}" type="parTrans" cxnId="{0E516599-4FE9-44E7-96EB-9D8C334BC597}">
      <dgm:prSet/>
      <dgm:spPr/>
      <dgm:t>
        <a:bodyPr/>
        <a:lstStyle/>
        <a:p>
          <a:endParaRPr lang="en-US"/>
        </a:p>
      </dgm:t>
    </dgm:pt>
    <dgm:pt modelId="{F4468920-8E99-4075-919F-4EBCD7F39CD2}" type="sibTrans" cxnId="{0E516599-4FE9-44E7-96EB-9D8C334BC597}">
      <dgm:prSet/>
      <dgm:spPr/>
      <dgm:t>
        <a:bodyPr/>
        <a:lstStyle/>
        <a:p>
          <a:endParaRPr lang="en-US"/>
        </a:p>
      </dgm:t>
    </dgm:pt>
    <dgm:pt modelId="{FAB8329C-A8E7-4976-A531-630909CA61C0}">
      <dgm:prSet/>
      <dgm:spPr/>
      <dgm:t>
        <a:bodyPr/>
        <a:lstStyle/>
        <a:p>
          <a:r>
            <a:rPr lang="it-IT" dirty="0"/>
            <a:t>CLUSTER DI ANSE DI PICCOLO INTESTINO</a:t>
          </a:r>
          <a:endParaRPr lang="en-US" dirty="0"/>
        </a:p>
      </dgm:t>
    </dgm:pt>
    <dgm:pt modelId="{85498430-EBE8-422A-8620-7C0287819C84}" type="parTrans" cxnId="{B5955E14-D585-42FF-8A47-68752B14051F}">
      <dgm:prSet/>
      <dgm:spPr/>
      <dgm:t>
        <a:bodyPr/>
        <a:lstStyle/>
        <a:p>
          <a:endParaRPr lang="en-US"/>
        </a:p>
      </dgm:t>
    </dgm:pt>
    <dgm:pt modelId="{4C2A4177-101D-4AB6-AE54-DDCC362C127E}" type="sibTrans" cxnId="{B5955E14-D585-42FF-8A47-68752B14051F}">
      <dgm:prSet/>
      <dgm:spPr/>
      <dgm:t>
        <a:bodyPr/>
        <a:lstStyle/>
        <a:p>
          <a:endParaRPr lang="en-US"/>
        </a:p>
      </dgm:t>
    </dgm:pt>
    <dgm:pt modelId="{9AB24D17-A8E5-42CE-8A7C-402A79953281}">
      <dgm:prSet/>
      <dgm:spPr/>
      <dgm:t>
        <a:bodyPr/>
        <a:lstStyle/>
        <a:p>
          <a:r>
            <a:rPr lang="it-IT" dirty="0"/>
            <a:t>ORIZZONTALIZZAZIONE DELL’ARTERIA MESENTERICA SUPERIORE</a:t>
          </a:r>
          <a:endParaRPr lang="en-US" dirty="0"/>
        </a:p>
      </dgm:t>
    </dgm:pt>
    <dgm:pt modelId="{891409D4-F48D-45F1-BB49-131C8DE870F1}" type="parTrans" cxnId="{5D65A115-FD80-4323-BE04-586984147B42}">
      <dgm:prSet/>
      <dgm:spPr/>
      <dgm:t>
        <a:bodyPr/>
        <a:lstStyle/>
        <a:p>
          <a:endParaRPr lang="en-US"/>
        </a:p>
      </dgm:t>
    </dgm:pt>
    <dgm:pt modelId="{B721510D-7A87-48B7-A7ED-959054CEEC2C}" type="sibTrans" cxnId="{5D65A115-FD80-4323-BE04-586984147B42}">
      <dgm:prSet/>
      <dgm:spPr/>
      <dgm:t>
        <a:bodyPr/>
        <a:lstStyle/>
        <a:p>
          <a:endParaRPr lang="en-US"/>
        </a:p>
      </dgm:t>
    </dgm:pt>
    <dgm:pt modelId="{4486FE2D-7124-4D0D-A55F-0216DCA1132D}" type="pres">
      <dgm:prSet presAssocID="{FBDFB5FE-4DC3-48E6-BA46-39FF0ECDFBF4}" presName="diagram" presStyleCnt="0">
        <dgm:presLayoutVars>
          <dgm:dir/>
          <dgm:resizeHandles val="exact"/>
        </dgm:presLayoutVars>
      </dgm:prSet>
      <dgm:spPr/>
    </dgm:pt>
    <dgm:pt modelId="{B39E3553-9A95-4EAA-8D5D-06247EE80B2B}" type="pres">
      <dgm:prSet presAssocID="{2E669188-7D79-43C6-B486-EDF509C803AB}" presName="node" presStyleLbl="node1" presStyleIdx="0" presStyleCnt="7">
        <dgm:presLayoutVars>
          <dgm:bulletEnabled val="1"/>
        </dgm:presLayoutVars>
      </dgm:prSet>
      <dgm:spPr/>
    </dgm:pt>
    <dgm:pt modelId="{7FB25C44-D5A1-4957-A369-F5098569A872}" type="pres">
      <dgm:prSet presAssocID="{01AA3124-6A36-47D4-8606-FE945056971E}" presName="sibTrans" presStyleCnt="0"/>
      <dgm:spPr/>
    </dgm:pt>
    <dgm:pt modelId="{A88402C6-7EA4-400C-A5F5-0B1077E654E0}" type="pres">
      <dgm:prSet presAssocID="{F8C6D31D-C2AB-4B92-8F35-7BBEB73E1522}" presName="node" presStyleLbl="node1" presStyleIdx="1" presStyleCnt="7">
        <dgm:presLayoutVars>
          <dgm:bulletEnabled val="1"/>
        </dgm:presLayoutVars>
      </dgm:prSet>
      <dgm:spPr/>
    </dgm:pt>
    <dgm:pt modelId="{E06DDA65-3F69-4840-8953-A3CB81DAC0CC}" type="pres">
      <dgm:prSet presAssocID="{48EB7230-994B-4270-975C-D87E5310FA0B}" presName="sibTrans" presStyleCnt="0"/>
      <dgm:spPr/>
    </dgm:pt>
    <dgm:pt modelId="{F204CF44-4345-4037-A4F0-1B8E85EA57E1}" type="pres">
      <dgm:prSet presAssocID="{34A6A54F-7463-41E9-B688-2458D0829763}" presName="node" presStyleLbl="node1" presStyleIdx="2" presStyleCnt="7">
        <dgm:presLayoutVars>
          <dgm:bulletEnabled val="1"/>
        </dgm:presLayoutVars>
      </dgm:prSet>
      <dgm:spPr/>
    </dgm:pt>
    <dgm:pt modelId="{8B39F70D-5238-4330-AD3A-431E9224B9BA}" type="pres">
      <dgm:prSet presAssocID="{DB95D5D9-E3C3-445E-A3D0-C721E1D5059D}" presName="sibTrans" presStyleCnt="0"/>
      <dgm:spPr/>
    </dgm:pt>
    <dgm:pt modelId="{59D55EB4-AB88-4574-970C-628862799504}" type="pres">
      <dgm:prSet presAssocID="{1240BD72-C695-490C-91E3-B66779369777}" presName="node" presStyleLbl="node1" presStyleIdx="3" presStyleCnt="7">
        <dgm:presLayoutVars>
          <dgm:bulletEnabled val="1"/>
        </dgm:presLayoutVars>
      </dgm:prSet>
      <dgm:spPr/>
    </dgm:pt>
    <dgm:pt modelId="{42FAE16A-05CF-46A3-9BED-4C88D25034E3}" type="pres">
      <dgm:prSet presAssocID="{555B39BF-6DEF-4408-888D-26B18B9DFD18}" presName="sibTrans" presStyleCnt="0"/>
      <dgm:spPr/>
    </dgm:pt>
    <dgm:pt modelId="{2FF56EC6-F895-4514-8BF6-8A02BF97B26C}" type="pres">
      <dgm:prSet presAssocID="{47D5C39F-18AA-45CB-BC71-C82376F764A4}" presName="node" presStyleLbl="node1" presStyleIdx="4" presStyleCnt="7">
        <dgm:presLayoutVars>
          <dgm:bulletEnabled val="1"/>
        </dgm:presLayoutVars>
      </dgm:prSet>
      <dgm:spPr/>
    </dgm:pt>
    <dgm:pt modelId="{C0E707DC-FEDB-41CD-9AB5-ACC91D5377A5}" type="pres">
      <dgm:prSet presAssocID="{F4468920-8E99-4075-919F-4EBCD7F39CD2}" presName="sibTrans" presStyleCnt="0"/>
      <dgm:spPr/>
    </dgm:pt>
    <dgm:pt modelId="{C7C683F3-B68D-404F-93CE-01824610E86F}" type="pres">
      <dgm:prSet presAssocID="{FAB8329C-A8E7-4976-A531-630909CA61C0}" presName="node" presStyleLbl="node1" presStyleIdx="5" presStyleCnt="7">
        <dgm:presLayoutVars>
          <dgm:bulletEnabled val="1"/>
        </dgm:presLayoutVars>
      </dgm:prSet>
      <dgm:spPr/>
    </dgm:pt>
    <dgm:pt modelId="{AF2AC8BC-50BF-4377-A44D-E500082070B9}" type="pres">
      <dgm:prSet presAssocID="{4C2A4177-101D-4AB6-AE54-DDCC362C127E}" presName="sibTrans" presStyleCnt="0"/>
      <dgm:spPr/>
    </dgm:pt>
    <dgm:pt modelId="{FDC40F1A-19F4-41D3-BCD5-37C2EB75FD2E}" type="pres">
      <dgm:prSet presAssocID="{9AB24D17-A8E5-42CE-8A7C-402A79953281}" presName="node" presStyleLbl="node1" presStyleIdx="6" presStyleCnt="7">
        <dgm:presLayoutVars>
          <dgm:bulletEnabled val="1"/>
        </dgm:presLayoutVars>
      </dgm:prSet>
      <dgm:spPr/>
    </dgm:pt>
  </dgm:ptLst>
  <dgm:cxnLst>
    <dgm:cxn modelId="{B2DE580F-BE19-4F00-A2B2-225CFD19A77C}" type="presOf" srcId="{47D5C39F-18AA-45CB-BC71-C82376F764A4}" destId="{2FF56EC6-F895-4514-8BF6-8A02BF97B26C}" srcOrd="0" destOrd="0" presId="urn:microsoft.com/office/officeart/2005/8/layout/default#1"/>
    <dgm:cxn modelId="{DFFEE40F-C344-4C72-82D4-8931BB3759B4}" type="presOf" srcId="{34A6A54F-7463-41E9-B688-2458D0829763}" destId="{F204CF44-4345-4037-A4F0-1B8E85EA57E1}" srcOrd="0" destOrd="0" presId="urn:microsoft.com/office/officeart/2005/8/layout/default#1"/>
    <dgm:cxn modelId="{B5955E14-D585-42FF-8A47-68752B14051F}" srcId="{FBDFB5FE-4DC3-48E6-BA46-39FF0ECDFBF4}" destId="{FAB8329C-A8E7-4976-A531-630909CA61C0}" srcOrd="5" destOrd="0" parTransId="{85498430-EBE8-422A-8620-7C0287819C84}" sibTransId="{4C2A4177-101D-4AB6-AE54-DDCC362C127E}"/>
    <dgm:cxn modelId="{5D65A115-FD80-4323-BE04-586984147B42}" srcId="{FBDFB5FE-4DC3-48E6-BA46-39FF0ECDFBF4}" destId="{9AB24D17-A8E5-42CE-8A7C-402A79953281}" srcOrd="6" destOrd="0" parTransId="{891409D4-F48D-45F1-BB49-131C8DE870F1}" sibTransId="{B721510D-7A87-48B7-A7ED-959054CEEC2C}"/>
    <dgm:cxn modelId="{DF26492A-D2B2-480E-95FF-756479CDD26B}" type="presOf" srcId="{1240BD72-C695-490C-91E3-B66779369777}" destId="{59D55EB4-AB88-4574-970C-628862799504}" srcOrd="0" destOrd="0" presId="urn:microsoft.com/office/officeart/2005/8/layout/default#1"/>
    <dgm:cxn modelId="{12FADD32-D521-4448-86D0-DEE329C8FA1E}" type="presOf" srcId="{F8C6D31D-C2AB-4B92-8F35-7BBEB73E1522}" destId="{A88402C6-7EA4-400C-A5F5-0B1077E654E0}" srcOrd="0" destOrd="0" presId="urn:microsoft.com/office/officeart/2005/8/layout/default#1"/>
    <dgm:cxn modelId="{27B3CD5C-88AB-4636-B0B5-C9FB8F413162}" type="presOf" srcId="{2E669188-7D79-43C6-B486-EDF509C803AB}" destId="{B39E3553-9A95-4EAA-8D5D-06247EE80B2B}" srcOrd="0" destOrd="0" presId="urn:microsoft.com/office/officeart/2005/8/layout/default#1"/>
    <dgm:cxn modelId="{51331469-03DE-47F9-A9C5-7BD3610BB2D3}" srcId="{FBDFB5FE-4DC3-48E6-BA46-39FF0ECDFBF4}" destId="{2E669188-7D79-43C6-B486-EDF509C803AB}" srcOrd="0" destOrd="0" parTransId="{FE756F35-5109-46EC-BA01-C60B1D336626}" sibTransId="{01AA3124-6A36-47D4-8606-FE945056971E}"/>
    <dgm:cxn modelId="{27BAFF4B-663F-4AEC-BBA3-11A30734ED64}" type="presOf" srcId="{FAB8329C-A8E7-4976-A531-630909CA61C0}" destId="{C7C683F3-B68D-404F-93CE-01824610E86F}" srcOrd="0" destOrd="0" presId="urn:microsoft.com/office/officeart/2005/8/layout/default#1"/>
    <dgm:cxn modelId="{2A4CA26C-1615-4CD6-B0F8-E4E9F31D975B}" type="presOf" srcId="{FBDFB5FE-4DC3-48E6-BA46-39FF0ECDFBF4}" destId="{4486FE2D-7124-4D0D-A55F-0216DCA1132D}" srcOrd="0" destOrd="0" presId="urn:microsoft.com/office/officeart/2005/8/layout/default#1"/>
    <dgm:cxn modelId="{FE245157-F0C3-4886-BD1D-6BD139195590}" srcId="{FBDFB5FE-4DC3-48E6-BA46-39FF0ECDFBF4}" destId="{F8C6D31D-C2AB-4B92-8F35-7BBEB73E1522}" srcOrd="1" destOrd="0" parTransId="{DA4A42DD-BC1F-43E5-9209-4547AAF95A56}" sibTransId="{48EB7230-994B-4270-975C-D87E5310FA0B}"/>
    <dgm:cxn modelId="{61B0EC7A-3FE0-4D4E-962B-B8BB3FA88290}" srcId="{FBDFB5FE-4DC3-48E6-BA46-39FF0ECDFBF4}" destId="{34A6A54F-7463-41E9-B688-2458D0829763}" srcOrd="2" destOrd="0" parTransId="{56C7271C-65F7-4ED9-9CDC-11A67DC1A60E}" sibTransId="{DB95D5D9-E3C3-445E-A3D0-C721E1D5059D}"/>
    <dgm:cxn modelId="{0E516599-4FE9-44E7-96EB-9D8C334BC597}" srcId="{FBDFB5FE-4DC3-48E6-BA46-39FF0ECDFBF4}" destId="{47D5C39F-18AA-45CB-BC71-C82376F764A4}" srcOrd="4" destOrd="0" parTransId="{712B8272-DB8A-4C0C-8DD7-F6509B560018}" sibTransId="{F4468920-8E99-4075-919F-4EBCD7F39CD2}"/>
    <dgm:cxn modelId="{FC75A3DE-E910-4E5C-8E35-2F2841C7DB22}" srcId="{FBDFB5FE-4DC3-48E6-BA46-39FF0ECDFBF4}" destId="{1240BD72-C695-490C-91E3-B66779369777}" srcOrd="3" destOrd="0" parTransId="{5AEA397C-CD9F-41E6-B832-F18178E04FBA}" sibTransId="{555B39BF-6DEF-4408-888D-26B18B9DFD18}"/>
    <dgm:cxn modelId="{3BF115E3-633B-4747-B86D-EDB40985F092}" type="presOf" srcId="{9AB24D17-A8E5-42CE-8A7C-402A79953281}" destId="{FDC40F1A-19F4-41D3-BCD5-37C2EB75FD2E}" srcOrd="0" destOrd="0" presId="urn:microsoft.com/office/officeart/2005/8/layout/default#1"/>
    <dgm:cxn modelId="{92E61A94-6D42-4671-8D0C-59917E6A8BE7}" type="presParOf" srcId="{4486FE2D-7124-4D0D-A55F-0216DCA1132D}" destId="{B39E3553-9A95-4EAA-8D5D-06247EE80B2B}" srcOrd="0" destOrd="0" presId="urn:microsoft.com/office/officeart/2005/8/layout/default#1"/>
    <dgm:cxn modelId="{9970CC63-E003-445B-91BD-BBEDEB998E30}" type="presParOf" srcId="{4486FE2D-7124-4D0D-A55F-0216DCA1132D}" destId="{7FB25C44-D5A1-4957-A369-F5098569A872}" srcOrd="1" destOrd="0" presId="urn:microsoft.com/office/officeart/2005/8/layout/default#1"/>
    <dgm:cxn modelId="{F65C0437-1378-4ECD-AB94-B5AB1ACD2E08}" type="presParOf" srcId="{4486FE2D-7124-4D0D-A55F-0216DCA1132D}" destId="{A88402C6-7EA4-400C-A5F5-0B1077E654E0}" srcOrd="2" destOrd="0" presId="urn:microsoft.com/office/officeart/2005/8/layout/default#1"/>
    <dgm:cxn modelId="{D9B6B185-3167-451A-84FF-B5EEF797C17A}" type="presParOf" srcId="{4486FE2D-7124-4D0D-A55F-0216DCA1132D}" destId="{E06DDA65-3F69-4840-8953-A3CB81DAC0CC}" srcOrd="3" destOrd="0" presId="urn:microsoft.com/office/officeart/2005/8/layout/default#1"/>
    <dgm:cxn modelId="{82887A7F-01AB-47D1-961B-06276537EEF2}" type="presParOf" srcId="{4486FE2D-7124-4D0D-A55F-0216DCA1132D}" destId="{F204CF44-4345-4037-A4F0-1B8E85EA57E1}" srcOrd="4" destOrd="0" presId="urn:microsoft.com/office/officeart/2005/8/layout/default#1"/>
    <dgm:cxn modelId="{4AE1A537-B648-4182-BCEE-934669FB7F22}" type="presParOf" srcId="{4486FE2D-7124-4D0D-A55F-0216DCA1132D}" destId="{8B39F70D-5238-4330-AD3A-431E9224B9BA}" srcOrd="5" destOrd="0" presId="urn:microsoft.com/office/officeart/2005/8/layout/default#1"/>
    <dgm:cxn modelId="{A3B0792F-D9E5-4F1B-AB23-49073C7C9AFA}" type="presParOf" srcId="{4486FE2D-7124-4D0D-A55F-0216DCA1132D}" destId="{59D55EB4-AB88-4574-970C-628862799504}" srcOrd="6" destOrd="0" presId="urn:microsoft.com/office/officeart/2005/8/layout/default#1"/>
    <dgm:cxn modelId="{4977E0F2-D8B0-460B-B960-243CBFA385D8}" type="presParOf" srcId="{4486FE2D-7124-4D0D-A55F-0216DCA1132D}" destId="{42FAE16A-05CF-46A3-9BED-4C88D25034E3}" srcOrd="7" destOrd="0" presId="urn:microsoft.com/office/officeart/2005/8/layout/default#1"/>
    <dgm:cxn modelId="{C90F242D-C655-44BB-BCAA-747892DB76E4}" type="presParOf" srcId="{4486FE2D-7124-4D0D-A55F-0216DCA1132D}" destId="{2FF56EC6-F895-4514-8BF6-8A02BF97B26C}" srcOrd="8" destOrd="0" presId="urn:microsoft.com/office/officeart/2005/8/layout/default#1"/>
    <dgm:cxn modelId="{8B9CA573-0CDF-40C3-BD07-09ACD8029DEB}" type="presParOf" srcId="{4486FE2D-7124-4D0D-A55F-0216DCA1132D}" destId="{C0E707DC-FEDB-41CD-9AB5-ACC91D5377A5}" srcOrd="9" destOrd="0" presId="urn:microsoft.com/office/officeart/2005/8/layout/default#1"/>
    <dgm:cxn modelId="{BC94E570-698C-423E-94AB-73017B56BE69}" type="presParOf" srcId="{4486FE2D-7124-4D0D-A55F-0216DCA1132D}" destId="{C7C683F3-B68D-404F-93CE-01824610E86F}" srcOrd="10" destOrd="0" presId="urn:microsoft.com/office/officeart/2005/8/layout/default#1"/>
    <dgm:cxn modelId="{CE8848AD-DC03-482C-9FAD-0BDC4CD0125B}" type="presParOf" srcId="{4486FE2D-7124-4D0D-A55F-0216DCA1132D}" destId="{AF2AC8BC-50BF-4377-A44D-E500082070B9}" srcOrd="11" destOrd="0" presId="urn:microsoft.com/office/officeart/2005/8/layout/default#1"/>
    <dgm:cxn modelId="{57C62B57-10A0-4266-A591-FAA1378246A5}" type="presParOf" srcId="{4486FE2D-7124-4D0D-A55F-0216DCA1132D}" destId="{FDC40F1A-19F4-41D3-BCD5-37C2EB75FD2E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E3553-9A95-4EAA-8D5D-06247EE80B2B}">
      <dsp:nvSpPr>
        <dsp:cNvPr id="0" name=""/>
        <dsp:cNvSpPr/>
      </dsp:nvSpPr>
      <dsp:spPr>
        <a:xfrm>
          <a:off x="284267" y="1464"/>
          <a:ext cx="2409138" cy="14454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DILATAZIONE ANSA ALIMENTARE</a:t>
          </a:r>
          <a:endParaRPr lang="en-US" sz="2000" kern="1200" dirty="0"/>
        </a:p>
      </dsp:txBody>
      <dsp:txXfrm>
        <a:off x="284267" y="1464"/>
        <a:ext cx="2409138" cy="1445482"/>
      </dsp:txXfrm>
    </dsp:sp>
    <dsp:sp modelId="{A88402C6-7EA4-400C-A5F5-0B1077E654E0}">
      <dsp:nvSpPr>
        <dsp:cNvPr id="0" name=""/>
        <dsp:cNvSpPr/>
      </dsp:nvSpPr>
      <dsp:spPr>
        <a:xfrm>
          <a:off x="2934319" y="1464"/>
          <a:ext cx="2409138" cy="1445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 dirty="0"/>
            <a:t>DILATAZIONE STOMACO ESCUSO</a:t>
          </a:r>
          <a:endParaRPr lang="en-US" sz="2000" kern="1200" dirty="0"/>
        </a:p>
      </dsp:txBody>
      <dsp:txXfrm>
        <a:off x="2934319" y="1464"/>
        <a:ext cx="2409138" cy="1445482"/>
      </dsp:txXfrm>
    </dsp:sp>
    <dsp:sp modelId="{F204CF44-4345-4037-A4F0-1B8E85EA57E1}">
      <dsp:nvSpPr>
        <dsp:cNvPr id="0" name=""/>
        <dsp:cNvSpPr/>
      </dsp:nvSpPr>
      <dsp:spPr>
        <a:xfrm>
          <a:off x="5584371" y="1464"/>
          <a:ext cx="2409138" cy="144548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DILATAZIONE BILIOPANCREATICA</a:t>
          </a:r>
          <a:endParaRPr lang="en-US" sz="1900" kern="1200" dirty="0"/>
        </a:p>
      </dsp:txBody>
      <dsp:txXfrm>
        <a:off x="5584371" y="1464"/>
        <a:ext cx="2409138" cy="1445482"/>
      </dsp:txXfrm>
    </dsp:sp>
    <dsp:sp modelId="{59D55EB4-AB88-4574-970C-628862799504}">
      <dsp:nvSpPr>
        <dsp:cNvPr id="0" name=""/>
        <dsp:cNvSpPr/>
      </dsp:nvSpPr>
      <dsp:spPr>
        <a:xfrm>
          <a:off x="8234423" y="1464"/>
          <a:ext cx="2409138" cy="144548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PASSAGGIO</a:t>
          </a:r>
          <a:r>
            <a:rPr lang="en-US" sz="1900" kern="1200" baseline="0" dirty="0"/>
            <a:t> DA ANSA DILATATA A NON DILATATA</a:t>
          </a:r>
          <a:endParaRPr lang="en-US" sz="1900" kern="1200" dirty="0"/>
        </a:p>
      </dsp:txBody>
      <dsp:txXfrm>
        <a:off x="8234423" y="1464"/>
        <a:ext cx="2409138" cy="1445482"/>
      </dsp:txXfrm>
    </dsp:sp>
    <dsp:sp modelId="{2FF56EC6-F895-4514-8BF6-8A02BF97B26C}">
      <dsp:nvSpPr>
        <dsp:cNvPr id="0" name=""/>
        <dsp:cNvSpPr/>
      </dsp:nvSpPr>
      <dsp:spPr>
        <a:xfrm>
          <a:off x="1609293" y="1687860"/>
          <a:ext cx="2409138" cy="144548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TURBINIO MESENTERICO (MESENTERIC SWIRL)</a:t>
          </a:r>
          <a:endParaRPr lang="en-US" sz="1900" kern="1200" dirty="0"/>
        </a:p>
      </dsp:txBody>
      <dsp:txXfrm>
        <a:off x="1609293" y="1687860"/>
        <a:ext cx="2409138" cy="1445482"/>
      </dsp:txXfrm>
    </dsp:sp>
    <dsp:sp modelId="{C7C683F3-B68D-404F-93CE-01824610E86F}">
      <dsp:nvSpPr>
        <dsp:cNvPr id="0" name=""/>
        <dsp:cNvSpPr/>
      </dsp:nvSpPr>
      <dsp:spPr>
        <a:xfrm>
          <a:off x="4259345" y="1687860"/>
          <a:ext cx="2409138" cy="14454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CLUSTER DI ANSE DI PICCOLO INTESTINO</a:t>
          </a:r>
          <a:endParaRPr lang="en-US" sz="1900" kern="1200" dirty="0"/>
        </a:p>
      </dsp:txBody>
      <dsp:txXfrm>
        <a:off x="4259345" y="1687860"/>
        <a:ext cx="2409138" cy="1445482"/>
      </dsp:txXfrm>
    </dsp:sp>
    <dsp:sp modelId="{FDC40F1A-19F4-41D3-BCD5-37C2EB75FD2E}">
      <dsp:nvSpPr>
        <dsp:cNvPr id="0" name=""/>
        <dsp:cNvSpPr/>
      </dsp:nvSpPr>
      <dsp:spPr>
        <a:xfrm>
          <a:off x="6909397" y="1687860"/>
          <a:ext cx="2409138" cy="1445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ORIZZONTALIZZAZIONE DELL’ARTERIA MESENTERICA SUPERIORE</a:t>
          </a:r>
          <a:endParaRPr lang="en-US" sz="1900" kern="1200" dirty="0"/>
        </a:p>
      </dsp:txBody>
      <dsp:txXfrm>
        <a:off x="6909397" y="1687860"/>
        <a:ext cx="2409138" cy="1445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AC01A-A8AB-448F-AE5F-BC0032ACA6CC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06B44-BF70-41D7-A2E0-E33DCC463AA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667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06B44-BF70-41D7-A2E0-E33DCC463AAF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81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06B44-BF70-41D7-A2E0-E33DCC463AAF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07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B0F0F4-D476-4559-BAB1-F1EC462FA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BB81030-71EF-4FED-9C77-63266FA6D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F18BEC-E388-422E-9F09-4BD1F9FA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9E5E7C-EB37-4753-A202-7EB1E5051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ABE1D7-D14C-4F1E-BDF8-518B4001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294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257832-E090-42B0-BB1D-4AA4FE2FF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2336082-16CB-4D8D-8ED4-2C39B7C48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971FCF-85BA-4D63-ABCC-9E3902DF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6472F2-D727-4338-A55C-6D4643BC3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6E4B4A-4785-4798-B08D-5C514552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688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898980C-2E2B-4B03-AD23-B4BD25D331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37740A-EB1F-4A5C-9040-8B023EBF1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CE3D95-1ACA-4A3A-92A4-504415E83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24141F-367F-4CCC-AE61-932BB9349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BC5D05-9B6C-4F57-A69C-44A909DC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633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pPr rtl="0"/>
              <a:t>08/05/2025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pPr rtl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473CA1-8CEA-475A-8CCA-6A5CD47A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2BE81E-9801-4B6D-B393-A7211F098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A6E79B-A797-4B8A-9D00-B4AF374C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20D44D-B6CE-4E27-B022-73E54AE3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259B92-0781-45FF-A5E0-ECBA95E5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7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114D14-1D1B-46E2-86FC-8F6FA9F7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D16371-43DD-416B-8A95-45FC3A458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15E752-B02A-411A-B1FC-43D7419C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9A8E5C-620C-49E5-8933-63872FDD4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0C13C1-CD2A-4D95-B86A-6C43D229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66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B11FB0-10C8-41E8-86EB-1C7ADA69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FED771-3313-4F1A-B09E-BCF22E157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3BB3DE0-A7B9-4A4E-940D-DD5A55913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747E4C-159E-4A87-92B7-A1F0A626E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2AE121-85DF-49E4-9106-51DEDF42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4E7295-2C9F-4DC8-BBF6-61ECFB5E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2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8BDB4B-8987-458C-9896-2B45889B9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214928-3DDB-4642-B674-C69BAE619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73A259-B37F-442A-B71D-521192408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6FE5875-4EB7-4899-9658-ACDD561F5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2F12628-5091-4C29-A3C0-B80706C24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C065562-464F-4ED9-A428-DF2F9309F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2410CAB-D7A1-45F9-A823-83EB4E84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17630A2-6881-4772-AF21-796FD8EC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6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F873B6-3120-46FD-955E-1FF5CBCA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65B1794-364E-4853-87E6-403A5930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349B1E-73FE-4DAB-82CC-174852BB4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A9849C-6D9D-4A92-B1E2-47927DD38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15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2FA5EE2-846C-4703-9F3D-51A8004E2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876687-8048-4E67-B41B-1FB43644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C1FBF9E-C33E-42EB-AD22-86BACB5B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465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5D9D74-9177-405B-9BFD-8DEF67450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629A48-0742-432C-8142-6DD1E8671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E50FE1-BD47-43CB-9CA0-23C07B3ED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DC44E7-0CA6-49C4-8B51-629DDAB5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7E04E9E-3D66-45F2-B3A9-DB0CCA581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406978-239E-43F9-B9C9-45B6D276B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12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F363B8-A6F3-41BA-828C-E075BEBCE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9431F6-39E2-47C1-9793-58294FC32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00A51C-3495-4A51-BBCE-79ABB2441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9D17A9-1D7B-4DE7-A4A2-86D446B6D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232C465-3DC3-4063-91F1-7EC98AD9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8B7432-A5DE-41E7-B6BD-657FA2D9A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05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B5A7570-FAF4-42A5-83D4-A9BEA1641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5FCFAE2-3822-4943-B4C5-FCB79A081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09DF9A-2847-420A-BF8C-6C4C434588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EEA7F-F888-46D2-9B72-B0C9A11D4A7D}" type="datetimeFigureOut">
              <a:rPr lang="it-IT" smtClean="0"/>
              <a:pPr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E8D6A2-CF6A-45A0-B2CB-8DE42473C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67823E-B02A-49D7-AF4E-38F51B8D2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BC21A-6169-4A63-9FE5-E7755F86959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15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2995" y="1350333"/>
            <a:ext cx="6953693" cy="4327451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it-IT" sz="3100" dirty="0"/>
            </a:br>
            <a:br>
              <a:rPr lang="it-IT" sz="3100" dirty="0"/>
            </a:br>
            <a:r>
              <a:rPr lang="it-IT" sz="3100" u="sng" dirty="0">
                <a:latin typeface="Arial Rounded MT Bold" panose="020F0704030504030204" pitchFamily="34" charset="0"/>
              </a:rPr>
              <a:t>«ERNIA INTERNA IN CHIRURGIA BARIATRICA: PREVENZIONE </a:t>
            </a:r>
            <a:br>
              <a:rPr lang="it-IT" sz="3100" u="sng" dirty="0">
                <a:latin typeface="Arial Rounded MT Bold" panose="020F0704030504030204" pitchFamily="34" charset="0"/>
              </a:rPr>
            </a:br>
            <a:r>
              <a:rPr lang="it-IT" sz="3100" u="sng" dirty="0">
                <a:latin typeface="Arial Rounded MT Bold" panose="020F0704030504030204" pitchFamily="34" charset="0"/>
              </a:rPr>
              <a:t>DIAGNOSI E TRATTAMENTO»</a:t>
            </a:r>
            <a:br>
              <a:rPr lang="it-IT" sz="3100" u="sng" dirty="0">
                <a:latin typeface="Arial Rounded MT Bold" panose="020F0704030504030204" pitchFamily="34" charset="0"/>
              </a:rPr>
            </a:br>
            <a:br>
              <a:rPr lang="it-IT" sz="3100" u="sng" dirty="0">
                <a:latin typeface="Arial Rounded MT Bold" panose="020F0704030504030204" pitchFamily="34" charset="0"/>
              </a:rPr>
            </a:br>
            <a:r>
              <a:rPr lang="it-IT" sz="3100" dirty="0"/>
              <a:t>DOTT. ANDREA RIZZI</a:t>
            </a:r>
            <a:br>
              <a:rPr lang="it-IT" sz="3100" dirty="0"/>
            </a:br>
            <a:r>
              <a:rPr lang="it-IT" sz="3100" dirty="0"/>
              <a:t>DIRETTORE DIPARTIMENTO CHIRURGICO </a:t>
            </a:r>
            <a:br>
              <a:rPr lang="it-IT" sz="3100" dirty="0"/>
            </a:br>
            <a:br>
              <a:rPr lang="it-IT" sz="3100" dirty="0"/>
            </a:br>
            <a:r>
              <a:rPr lang="it-IT" sz="3100" dirty="0"/>
              <a:t>ASST SETTELAGHI VARESE</a:t>
            </a:r>
            <a:br>
              <a:rPr lang="it-IT" sz="3100" dirty="0"/>
            </a:br>
            <a:br>
              <a:rPr lang="it-IT" sz="3100" dirty="0"/>
            </a:br>
            <a:r>
              <a:rPr lang="it-IT" sz="3100" dirty="0"/>
              <a:t>DIRETTORE S.C. CHIRURGIA GENERALE TRADATE</a:t>
            </a:r>
            <a:br>
              <a:rPr lang="it-IT" sz="3100" dirty="0"/>
            </a:br>
            <a:endParaRPr lang="it-IT" sz="3100" dirty="0"/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599" y="5510253"/>
            <a:ext cx="9895951" cy="1033669"/>
          </a:xfrm>
        </p:spPr>
        <p:txBody>
          <a:bodyPr>
            <a:normAutofit/>
          </a:bodyPr>
          <a:lstStyle/>
          <a:p>
            <a:pPr lvl="0" algn="ctr"/>
            <a:r>
              <a:rPr lang="it-IT" sz="3400" b="1" dirty="0">
                <a:solidFill>
                  <a:srgbClr val="FFFFFF"/>
                </a:solidFill>
              </a:rPr>
              <a:t>DILATAZIONE DELLO STOMACO ESCLUSO</a:t>
            </a:r>
            <a:br>
              <a:rPr lang="en-US" sz="3400" dirty="0">
                <a:solidFill>
                  <a:srgbClr val="FFFFFF"/>
                </a:solidFill>
              </a:rPr>
            </a:br>
            <a:endParaRPr lang="it-IT" sz="34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35867" y="402569"/>
            <a:ext cx="10699641" cy="4547691"/>
          </a:xfrm>
          <a:prstGeom prst="rect">
            <a:avLst/>
          </a:prstGeom>
          <a:noFill/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526" y="5898687"/>
            <a:ext cx="1120140" cy="9372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298570" y="338932"/>
            <a:ext cx="9773282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/>
            <a:r>
              <a:rPr lang="en-US" sz="3600" b="1">
                <a:solidFill>
                  <a:srgbClr val="FFFFFF"/>
                </a:solidFill>
              </a:rPr>
              <a:t>DILATAZIONE DELL’ANSA ALIMENTARE</a:t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Immagine che contiene testo&#10;&#10;Descrizione generata automaticament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15748" y="2472187"/>
            <a:ext cx="5131088" cy="3416115"/>
          </a:xfrm>
          <a:prstGeom prst="rect">
            <a:avLst/>
          </a:prstGeom>
          <a:noFill/>
        </p:spPr>
      </p:pic>
      <p:pic>
        <p:nvPicPr>
          <p:cNvPr id="1027" name="Picture 3" descr="Immagine che contiene testo&#10;&#10;Descrizione generata automaticamente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45165" y="2217815"/>
            <a:ext cx="4143648" cy="3997831"/>
          </a:xfrm>
          <a:prstGeom prst="rect">
            <a:avLst/>
          </a:prstGeom>
          <a:noFill/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8570" y="487969"/>
            <a:ext cx="9773282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/>
            <a:r>
              <a:rPr lang="en-US" sz="3600" b="1" dirty="0">
                <a:solidFill>
                  <a:srgbClr val="FFFFFF"/>
                </a:solidFill>
              </a:rPr>
              <a:t>DILATAZIONE ANSA BILIOPANCREATICA</a:t>
            </a:r>
            <a:br>
              <a:rPr lang="en-US" sz="2800" dirty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15748" y="2367059"/>
            <a:ext cx="5131088" cy="362637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45165" y="2217815"/>
            <a:ext cx="5093761" cy="3997831"/>
          </a:xfrm>
          <a:prstGeom prst="rect">
            <a:avLst/>
          </a:prstGeom>
          <a:noFill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8570" y="353160"/>
            <a:ext cx="9773282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2800" b="1" dirty="0">
                <a:solidFill>
                  <a:srgbClr val="FFFFFF"/>
                </a:solidFill>
              </a:rPr>
              <a:t>PASSAGGIO DA ANSA DILATATA A NON DILATATA</a:t>
            </a:r>
            <a:br>
              <a:rPr lang="en-US" sz="2500" b="1" dirty="0">
                <a:solidFill>
                  <a:srgbClr val="FFFFFF"/>
                </a:solidFill>
              </a:rPr>
            </a:br>
            <a:endParaRPr lang="en-US" sz="2500" b="1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15748" y="2254182"/>
            <a:ext cx="5131088" cy="3961463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45165" y="2217815"/>
            <a:ext cx="5321698" cy="3997831"/>
          </a:xfrm>
          <a:prstGeom prst="rect">
            <a:avLst/>
          </a:prstGeom>
          <a:noFill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8570" y="353160"/>
            <a:ext cx="9773282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2800" b="1" dirty="0">
                <a:solidFill>
                  <a:srgbClr val="FFFFFF"/>
                </a:solidFill>
              </a:rPr>
              <a:t>CLUSTER DI ANSE DEL PICCOLO INTESTINO</a:t>
            </a:r>
            <a:br>
              <a:rPr lang="en-US" sz="2800" b="1" dirty="0">
                <a:solidFill>
                  <a:srgbClr val="FFFFFF"/>
                </a:solidFill>
              </a:rPr>
            </a:b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15748" y="2507996"/>
            <a:ext cx="5131088" cy="3344497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45165" y="2299052"/>
            <a:ext cx="5131087" cy="3835357"/>
          </a:xfrm>
          <a:prstGeom prst="rect">
            <a:avLst/>
          </a:prstGeom>
          <a:noFill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8570" y="353160"/>
            <a:ext cx="9773282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/>
            <a:r>
              <a:rPr lang="en-US" sz="3600" b="1" dirty="0">
                <a:solidFill>
                  <a:srgbClr val="FFFFFF"/>
                </a:solidFill>
              </a:rPr>
              <a:t>TURBINIO MESENTERICO 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(MESENTERIC SWRIL)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37886" y="2181426"/>
            <a:ext cx="5108949" cy="3997637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492240" y="1928621"/>
            <a:ext cx="4732019" cy="4593365"/>
          </a:xfrm>
          <a:prstGeom prst="rect">
            <a:avLst/>
          </a:prstGeom>
          <a:noFill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98570" y="353160"/>
            <a:ext cx="9773282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/>
            <a:r>
              <a:rPr lang="en-US" sz="3600" b="1" dirty="0">
                <a:solidFill>
                  <a:srgbClr val="FFFFFF"/>
                </a:solidFill>
              </a:rPr>
              <a:t>ORIZZONTALIZZAZIONE DELL’ ARTERIA 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MESENTERICA SUPERIORE</a:t>
            </a:r>
            <a:br>
              <a:rPr lang="en-US" sz="2500" dirty="0">
                <a:solidFill>
                  <a:srgbClr val="FFFFFF"/>
                </a:solidFill>
              </a:rPr>
            </a:br>
            <a:endParaRPr lang="en-US" sz="2500" dirty="0">
              <a:solidFill>
                <a:srgbClr val="FFFFFF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15748" y="2374583"/>
            <a:ext cx="5131088" cy="3611322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43145" y="2374583"/>
            <a:ext cx="4728707" cy="3997831"/>
          </a:xfrm>
          <a:prstGeom prst="rect">
            <a:avLst/>
          </a:prstGeom>
          <a:noFill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44DD55-B44E-44D6-B4F0-6A9AF1E1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1" y="248038"/>
            <a:ext cx="9773282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INSORGENZA CRONICA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7170" y="1655276"/>
            <a:ext cx="11136630" cy="46769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dirty="0"/>
              <a:t>OSTRUZIONE PUO’ COLPIRE QUALSIASI ANSA SINGOLARMENTE O IN COMBINAZIONE</a:t>
            </a:r>
          </a:p>
          <a:p>
            <a:pPr>
              <a:lnSpc>
                <a:spcPct val="100000"/>
              </a:lnSpc>
            </a:pPr>
            <a:r>
              <a:rPr lang="it-IT" dirty="0"/>
              <a:t>I SINTOMI SONO RELATIVI AL SEGMENTO D’ANSA COINVOLTO. POSSONO LIMITARSI AL SOLO DOLORE ADDOMINALE A POUSSE’</a:t>
            </a:r>
          </a:p>
          <a:p>
            <a:pPr>
              <a:lnSpc>
                <a:spcPct val="100000"/>
              </a:lnSpc>
            </a:pPr>
            <a:r>
              <a:rPr lang="it-IT" dirty="0"/>
              <a:t>I SINTOMI POSSONO MIMARE ALTRE CONDIZIONI ADDOMINALI (PANCREATITE, COLANGITE, COLECISTITE)</a:t>
            </a:r>
          </a:p>
          <a:p>
            <a:pPr>
              <a:lnSpc>
                <a:spcPct val="100000"/>
              </a:lnSpc>
            </a:pPr>
            <a:r>
              <a:rPr lang="it-IT" dirty="0"/>
              <a:t>LA TC CON MDC E’ MANDAORIA E DEVE ESSERE LETTA DA RADIOLOGO ESPERTO</a:t>
            </a:r>
          </a:p>
        </p:txBody>
      </p:sp>
    </p:spTree>
    <p:extLst>
      <p:ext uri="{BB962C8B-B14F-4D97-AF65-F5344CB8AC3E}">
        <p14:creationId xmlns:p14="http://schemas.microsoft.com/office/powerpoint/2010/main" val="2045341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7281877-B3D1-4AF4-8182-87D23F37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0" y="294538"/>
            <a:ext cx="9968980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TATTICA CHIRURGICA</a:t>
            </a:r>
            <a:endParaRPr lang="it-IT" sz="4000" dirty="0">
              <a:solidFill>
                <a:srgbClr val="FFFFFF"/>
              </a:solidFill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4499F2-47C2-4D96-A007-5BB04D94D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22745"/>
            <a:ext cx="12230100" cy="4116276"/>
          </a:xfrm>
        </p:spPr>
        <p:txBody>
          <a:bodyPr anchor="ctr">
            <a:normAutofit lnSpcReduction="10000"/>
          </a:bodyPr>
          <a:lstStyle/>
          <a:p>
            <a:r>
              <a:rPr lang="it-IT" dirty="0"/>
              <a:t>Laparoscopia esplorativa VS Laparotomia</a:t>
            </a:r>
          </a:p>
          <a:p>
            <a:r>
              <a:rPr lang="it-IT" dirty="0"/>
              <a:t>Esplorazione del piccolo intestino dalla valvola ileo-ciecale</a:t>
            </a:r>
          </a:p>
          <a:p>
            <a:r>
              <a:rPr lang="it-IT" dirty="0"/>
              <a:t>Riconoscimento della digiuno-digiuno anastomosi e della gastro-digiuno-anastomosi</a:t>
            </a:r>
          </a:p>
          <a:p>
            <a:r>
              <a:rPr lang="it-IT" dirty="0"/>
              <a:t>Riduzione delle anse erniate</a:t>
            </a:r>
          </a:p>
          <a:p>
            <a:r>
              <a:rPr lang="it-IT" dirty="0"/>
              <a:t>Lisi di aderenze</a:t>
            </a:r>
          </a:p>
          <a:p>
            <a:r>
              <a:rPr lang="it-IT" dirty="0"/>
              <a:t>Resezione se necessario.</a:t>
            </a:r>
          </a:p>
          <a:p>
            <a:r>
              <a:rPr lang="it-IT" dirty="0"/>
              <a:t>Chiusura spazio Petersen e/o spazio </a:t>
            </a:r>
            <a:r>
              <a:rPr lang="it-IT" dirty="0" err="1"/>
              <a:t>intermesenterico</a:t>
            </a:r>
            <a:r>
              <a:rPr lang="it-IT" dirty="0"/>
              <a:t> e/o spazio </a:t>
            </a:r>
            <a:r>
              <a:rPr lang="it-IT" dirty="0" err="1"/>
              <a:t>transmesocolico</a:t>
            </a:r>
            <a:endParaRPr lang="it-IT" dirty="0"/>
          </a:p>
          <a:p>
            <a:r>
              <a:rPr lang="it-IT" dirty="0"/>
              <a:t>Sutura continua in materiale non riassorbibile e/o clips.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61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7281877-B3D1-4AF4-8182-87D23F37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0" y="294538"/>
            <a:ext cx="9968980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>
                <a:solidFill>
                  <a:srgbClr val="FFFFFF"/>
                </a:solidFill>
              </a:rPr>
              <a:t>LA GESTIONE DELL’ ERNIA INTERNA</a:t>
            </a:r>
            <a:br>
              <a:rPr lang="it-IT" sz="4000" b="1">
                <a:solidFill>
                  <a:srgbClr val="FFFFFF"/>
                </a:solidFill>
              </a:rPr>
            </a:br>
            <a:r>
              <a:rPr lang="it-IT" sz="4000" b="1">
                <a:solidFill>
                  <a:srgbClr val="FFFFFF"/>
                </a:solidFill>
              </a:rPr>
              <a:t>TATTICA CHIRURGICA</a:t>
            </a:r>
            <a:endParaRPr lang="it-IT" sz="4000" dirty="0">
              <a:solidFill>
                <a:srgbClr val="FFFFFF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4112C216-A783-4912-AE31-4159CF43B4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912" r="3631" b="9700"/>
          <a:stretch/>
        </p:blipFill>
        <p:spPr>
          <a:xfrm>
            <a:off x="1057013" y="1825625"/>
            <a:ext cx="10210537" cy="4256393"/>
          </a:xfrm>
        </p:spPr>
      </p:pic>
    </p:spTree>
    <p:extLst>
      <p:ext uri="{BB962C8B-B14F-4D97-AF65-F5344CB8AC3E}">
        <p14:creationId xmlns:p14="http://schemas.microsoft.com/office/powerpoint/2010/main" val="352442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3A83A76-85BD-459B-80B8-4556948F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TECNICA RACCOMANDATA IN CORSO DI RYGB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39188" t="23823" r="19265" b="20601"/>
          <a:stretch/>
        </p:blipFill>
        <p:spPr>
          <a:xfrm>
            <a:off x="388693" y="1633271"/>
            <a:ext cx="6120632" cy="393274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8123" y="5597574"/>
            <a:ext cx="11715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</a:rPr>
              <a:t>CONCLUSIONI: LA PROCEDURA ANTECOLICA CON CHIUSURA DEI DIFETTI (MESENTERICO- PETERSEN) 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HA LA PIU’ BASSA INCIDENZA DI ERNIA INTERNA DOPO BY-PASS GASTRICO LAPAROSCOPICO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</a:rPr>
              <a:t>N. </a:t>
            </a:r>
            <a:r>
              <a:rPr lang="it-IT" sz="2000" dirty="0" err="1">
                <a:solidFill>
                  <a:srgbClr val="FF0000"/>
                </a:solidFill>
              </a:rPr>
              <a:t>Geubbles</a:t>
            </a:r>
            <a:r>
              <a:rPr lang="it-IT" sz="2000" dirty="0">
                <a:solidFill>
                  <a:srgbClr val="FF0000"/>
                </a:solidFill>
              </a:rPr>
              <a:t> Br J </a:t>
            </a:r>
            <a:r>
              <a:rPr lang="it-IT" sz="2000" dirty="0" err="1">
                <a:solidFill>
                  <a:srgbClr val="FF0000"/>
                </a:solidFill>
              </a:rPr>
              <a:t>Surg</a:t>
            </a:r>
            <a:r>
              <a:rPr lang="it-IT" sz="2000" dirty="0">
                <a:solidFill>
                  <a:srgbClr val="FF0000"/>
                </a:solidFill>
              </a:rPr>
              <a:t>. 2015 </a:t>
            </a:r>
            <a:r>
              <a:rPr lang="it-IT" sz="2000" dirty="0" err="1">
                <a:solidFill>
                  <a:srgbClr val="FF0000"/>
                </a:solidFill>
              </a:rPr>
              <a:t>Apr</a:t>
            </a:r>
            <a:r>
              <a:rPr lang="it-IT" sz="2000" dirty="0">
                <a:solidFill>
                  <a:srgbClr val="FF0000"/>
                </a:solidFill>
              </a:rPr>
              <a:t> 102(5): 451-460. Amsterdam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/>
          <a:srcRect l="15788" t="19054" r="19251" b="43737"/>
          <a:stretch/>
        </p:blipFill>
        <p:spPr>
          <a:xfrm>
            <a:off x="5833242" y="1590741"/>
            <a:ext cx="6120632" cy="40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52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7281877-B3D1-4AF4-8182-87D23F37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0" y="294538"/>
            <a:ext cx="9968980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TATTICA CHIRURGICA</a:t>
            </a:r>
            <a:endParaRPr lang="it-IT" sz="4000" dirty="0">
              <a:solidFill>
                <a:srgbClr val="FFFFFF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73C574CF-8EB8-4E26-863C-F737A6CA68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844"/>
          <a:stretch/>
        </p:blipFill>
        <p:spPr>
          <a:xfrm>
            <a:off x="1140902" y="1825625"/>
            <a:ext cx="9664117" cy="4351338"/>
          </a:xfrm>
        </p:spPr>
      </p:pic>
    </p:spTree>
    <p:extLst>
      <p:ext uri="{BB962C8B-B14F-4D97-AF65-F5344CB8AC3E}">
        <p14:creationId xmlns:p14="http://schemas.microsoft.com/office/powerpoint/2010/main" val="375821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7281877-B3D1-4AF4-8182-87D23F37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0" y="294538"/>
            <a:ext cx="9968980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ERNIA POST OAGB</a:t>
            </a:r>
            <a:endParaRPr lang="it-IT" sz="4000" dirty="0">
              <a:solidFill>
                <a:srgbClr val="FFFFFF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85751" y="1760220"/>
            <a:ext cx="55832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Incidenza: 2.8%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Associata a bassi volumi di ischemia intestinale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Spazio di </a:t>
            </a:r>
            <a:r>
              <a:rPr lang="it-IT" sz="2400" dirty="0" err="1"/>
              <a:t>Petersen</a:t>
            </a:r>
            <a:r>
              <a:rPr lang="it-IT" sz="2400" dirty="0"/>
              <a:t> ampio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Revisione laparoscopica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Chiusura del difetto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Circa nel 50% dei casi rotazione a 180° dell’anastomosi GD dovuta a quasi completo incarceramento dell’ansa comune.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Unico punto fisso presente e l’ansa erniata tende a far ruotare l’anastomosi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C7CD6B-9D85-4259-8633-1A5A241332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5" t="15919" r="24235" b="9930"/>
          <a:stretch/>
        </p:blipFill>
        <p:spPr>
          <a:xfrm>
            <a:off x="5598367" y="1622745"/>
            <a:ext cx="6662657" cy="51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47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7281877-B3D1-4AF4-8182-87D23F37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0" y="294538"/>
            <a:ext cx="9968980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ERNIA POST OAGB</a:t>
            </a:r>
            <a:endParaRPr lang="it-IT" sz="4000" dirty="0">
              <a:solidFill>
                <a:srgbClr val="FFFFFF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pic>
        <p:nvPicPr>
          <p:cNvPr id="13" name="Segnaposto contenuto 3">
            <a:extLst>
              <a:ext uri="{FF2B5EF4-FFF2-40B4-BE49-F238E27FC236}">
                <a16:creationId xmlns:a16="http://schemas.microsoft.com/office/drawing/2014/main" id="{BBCB186D-AF82-4A8B-9908-8CD84F5E7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141" t="24964" r="17011" b="26826"/>
          <a:stretch/>
        </p:blipFill>
        <p:spPr>
          <a:xfrm>
            <a:off x="459350" y="1891970"/>
            <a:ext cx="10892652" cy="467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8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7281877-B3D1-4AF4-8182-87D23F37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0" y="294538"/>
            <a:ext cx="9968980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ERNIA IN GRAVIDANZA</a:t>
            </a:r>
            <a:endParaRPr lang="it-IT" sz="4000" dirty="0">
              <a:solidFill>
                <a:srgbClr val="FFFFFF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22997" t="11703" r="22636" b="49690"/>
          <a:stretch/>
        </p:blipFill>
        <p:spPr>
          <a:xfrm>
            <a:off x="4735033" y="1590741"/>
            <a:ext cx="7456967" cy="330961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14367" t="32804" r="53067" b="11901"/>
          <a:stretch/>
        </p:blipFill>
        <p:spPr>
          <a:xfrm>
            <a:off x="134069" y="1622745"/>
            <a:ext cx="4466896" cy="454752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/>
          <a:srcRect l="31836" t="20419" r="9560" b="25752"/>
          <a:stretch/>
        </p:blipFill>
        <p:spPr>
          <a:xfrm>
            <a:off x="5328744" y="4900360"/>
            <a:ext cx="5840941" cy="16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78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olo 4">
            <a:extLst>
              <a:ext uri="{FF2B5EF4-FFF2-40B4-BE49-F238E27FC236}">
                <a16:creationId xmlns:a16="http://schemas.microsoft.com/office/drawing/2014/main" id="{8CF3BEC8-0640-4C42-ABB7-6F14AE3266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8570" y="319314"/>
            <a:ext cx="9759003" cy="1030515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ALGORITMO DIAGNOSTICO-OPERATIVO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52788" y="1575460"/>
            <a:ext cx="5956671" cy="5179669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349489" y="2566930"/>
            <a:ext cx="4269591" cy="1729648"/>
          </a:xfrm>
          <a:prstGeom prst="rect">
            <a:avLst/>
          </a:prstGeom>
          <a:noFill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91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A89A9EF8-3F94-40DC-B970-8F98C850A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CONCLUSIONI</a:t>
            </a:r>
            <a:endParaRPr lang="it-IT" sz="4000" dirty="0">
              <a:solidFill>
                <a:srgbClr val="FFFFFF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31470" y="1825624"/>
            <a:ext cx="11590020" cy="4666615"/>
          </a:xfrm>
        </p:spPr>
        <p:txBody>
          <a:bodyPr/>
          <a:lstStyle/>
          <a:p>
            <a:r>
              <a:rPr lang="it-IT" dirty="0"/>
              <a:t>La diagnosi di ernia interna dopo chirurgia bariatrica è spesso complessa</a:t>
            </a:r>
          </a:p>
          <a:p>
            <a:r>
              <a:rPr lang="it-IT" dirty="0"/>
              <a:t>I sintomi sono spesso aspecifici ed i segni caratteristici spesso assenti</a:t>
            </a:r>
          </a:p>
          <a:p>
            <a:r>
              <a:rPr lang="it-IT" dirty="0"/>
              <a:t>Il dolore addominale spesso è l’unico segno clinico</a:t>
            </a:r>
          </a:p>
          <a:p>
            <a:r>
              <a:rPr lang="it-IT" dirty="0"/>
              <a:t>L’esame clinico è spesso poco dirimente</a:t>
            </a:r>
          </a:p>
          <a:p>
            <a:r>
              <a:rPr lang="it-IT" dirty="0"/>
              <a:t>Eco addome ed </a:t>
            </a:r>
            <a:r>
              <a:rPr lang="it-IT" dirty="0" err="1"/>
              <a:t>Rx</a:t>
            </a:r>
            <a:r>
              <a:rPr lang="it-IT" dirty="0"/>
              <a:t> spesso sono nella norma</a:t>
            </a:r>
          </a:p>
          <a:p>
            <a:r>
              <a:rPr lang="it-IT" dirty="0"/>
              <a:t>La TC con MDC deve essere letta da specialisti dedicati</a:t>
            </a:r>
          </a:p>
          <a:p>
            <a:r>
              <a:rPr lang="it-IT" dirty="0"/>
              <a:t>Il rischio di necrosi intestinale nell’acuto obbliga ad essere celeri</a:t>
            </a:r>
          </a:p>
          <a:p>
            <a:r>
              <a:rPr lang="it-IT" dirty="0"/>
              <a:t>Non esitare ad operare in caso anche di sospetto </a:t>
            </a:r>
          </a:p>
        </p:txBody>
      </p:sp>
    </p:spTree>
    <p:extLst>
      <p:ext uri="{BB962C8B-B14F-4D97-AF65-F5344CB8AC3E}">
        <p14:creationId xmlns:p14="http://schemas.microsoft.com/office/powerpoint/2010/main" val="1298111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A7281877-B3D1-4AF4-8182-87D23F37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70" y="126577"/>
            <a:ext cx="9968980" cy="1033669"/>
          </a:xfrm>
        </p:spPr>
        <p:txBody>
          <a:bodyPr>
            <a:normAutofit fontScale="90000"/>
          </a:bodyPr>
          <a:lstStyle/>
          <a:p>
            <a:pPr algn="ctr"/>
            <a:br>
              <a:rPr lang="it-IT" sz="4000" b="1" dirty="0">
                <a:solidFill>
                  <a:srgbClr val="FFFFFF"/>
                </a:solidFill>
              </a:rPr>
            </a:br>
            <a:endParaRPr lang="it-IT" sz="4000" dirty="0">
              <a:solidFill>
                <a:srgbClr val="FFFFFF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573D91-7FC1-4664-A249-E268A453627B}"/>
              </a:ext>
            </a:extLst>
          </p:cNvPr>
          <p:cNvSpPr txBox="1"/>
          <p:nvPr/>
        </p:nvSpPr>
        <p:spPr>
          <a:xfrm>
            <a:off x="882818" y="185431"/>
            <a:ext cx="1080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chemeClr val="bg1"/>
                </a:solidFill>
              </a:rPr>
              <a:t>GRAZIE DELL’ ATTENZIONE</a:t>
            </a:r>
          </a:p>
          <a:p>
            <a:pPr algn="ctr"/>
            <a:endParaRPr lang="it-IT" sz="6000" dirty="0">
              <a:solidFill>
                <a:schemeClr val="bg1"/>
              </a:solidFill>
            </a:endParaRPr>
          </a:p>
        </p:txBody>
      </p:sp>
      <p:pic>
        <p:nvPicPr>
          <p:cNvPr id="5" name="Immagine 4" descr="Immagine che contiene cielo, esterni, natura, sporcizia&#10;&#10;Descrizione generata automaticamente">
            <a:extLst>
              <a:ext uri="{FF2B5EF4-FFF2-40B4-BE49-F238E27FC236}">
                <a16:creationId xmlns:a16="http://schemas.microsoft.com/office/drawing/2014/main" id="{3FF2CD40-9E10-4FBF-B455-AA26B89013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>
          <a:xfrm>
            <a:off x="1946247" y="1724009"/>
            <a:ext cx="7717870" cy="51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04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3A83A76-85BD-459B-80B8-4556948F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TECNICA RACCOMANDATA IN CORSO DI RYGB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8484" t="16151" r="9226" b="33333"/>
          <a:stretch/>
        </p:blipFill>
        <p:spPr>
          <a:xfrm>
            <a:off x="605928" y="1590741"/>
            <a:ext cx="10661622" cy="22364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37737" t="11843" r="8765" b="22971"/>
          <a:stretch/>
        </p:blipFill>
        <p:spPr>
          <a:xfrm>
            <a:off x="683046" y="3827166"/>
            <a:ext cx="10584503" cy="303083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3484" y="5018"/>
            <a:ext cx="1098512" cy="91916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3A83A76-85BD-459B-80B8-4556948F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ANATOMIA E SEDI D’INSORGENZA </a:t>
            </a:r>
          </a:p>
        </p:txBody>
      </p:sp>
      <p:pic>
        <p:nvPicPr>
          <p:cNvPr id="9" name="Segnaposto contenuto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204" t="22140"/>
          <a:stretch/>
        </p:blipFill>
        <p:spPr>
          <a:xfrm>
            <a:off x="5860973" y="1914344"/>
            <a:ext cx="5695721" cy="464911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81731" y="1592879"/>
            <a:ext cx="497701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A</a:t>
            </a:r>
            <a:r>
              <a:rPr lang="it-IT" sz="2200" dirty="0"/>
              <a:t>: SPAZIO TRANSMESOCOLICO, CREATO DA MANOVRA TECNICA PER ASSICURARE PASSAGGIO DELL’ANSA</a:t>
            </a:r>
          </a:p>
          <a:p>
            <a:endParaRPr lang="it-IT" sz="2200" dirty="0"/>
          </a:p>
          <a:p>
            <a:r>
              <a:rPr lang="it-IT" sz="3200" dirty="0"/>
              <a:t>B</a:t>
            </a:r>
            <a:r>
              <a:rPr lang="it-IT" sz="2200" dirty="0"/>
              <a:t>: SPAZIO DI PETERSEN CON POSSIBILITA’ DI ERNIAZIONE POSTERIORMENTE ALL’ANSA ALIMENTARE </a:t>
            </a:r>
          </a:p>
          <a:p>
            <a:endParaRPr lang="it-IT" sz="2200" dirty="0"/>
          </a:p>
          <a:p>
            <a:r>
              <a:rPr lang="it-IT" sz="3200" dirty="0"/>
              <a:t>C</a:t>
            </a:r>
            <a:r>
              <a:rPr lang="it-IT" sz="2200" dirty="0"/>
              <a:t>: SPAZIO MESENTERICO DISTALE: A LIVELLO DEL PIEDE D’ANSA FRA I 2 FOGLIETTI MESENTERICI SOVRAPPOSTI</a:t>
            </a:r>
          </a:p>
          <a:p>
            <a:endParaRPr lang="it-IT" sz="2200" dirty="0"/>
          </a:p>
          <a:p>
            <a:r>
              <a:rPr lang="it-IT" sz="3200" dirty="0"/>
              <a:t>D</a:t>
            </a:r>
            <a:r>
              <a:rPr lang="it-IT" sz="2200" dirty="0"/>
              <a:t>: DIFETTO DI «PAROZ» OBES.SURG 2009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sp>
        <p:nvSpPr>
          <p:cNvPr id="4" name="Freccia a sinistra 3"/>
          <p:cNvSpPr/>
          <p:nvPr/>
        </p:nvSpPr>
        <p:spPr>
          <a:xfrm>
            <a:off x="9664444" y="5201675"/>
            <a:ext cx="1407412" cy="374169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515600" y="5575844"/>
            <a:ext cx="751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34895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3A83A76-85BD-459B-80B8-4556948F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INCIDENZA E LETTERATURA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05928" y="1972019"/>
            <a:ext cx="1098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2287" y="1590741"/>
            <a:ext cx="1098111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/>
          </a:p>
          <a:p>
            <a:r>
              <a:rPr lang="it-IT" sz="2800" dirty="0"/>
              <a:t>INCIDENZA 	</a:t>
            </a:r>
          </a:p>
          <a:p>
            <a:r>
              <a:rPr lang="it-IT" sz="2800" dirty="0"/>
              <a:t>     DA 0,5 ÷ 11,7 % </a:t>
            </a:r>
          </a:p>
          <a:p>
            <a:r>
              <a:rPr lang="it-IT" sz="2800" dirty="0"/>
              <a:t>     RIDUZIONE RISCHIO RELATIVO:4.09</a:t>
            </a:r>
          </a:p>
          <a:p>
            <a:r>
              <a:rPr lang="it-IT" sz="2800" dirty="0"/>
              <a:t>     SENZA CHIUSURA DEI MESI 6,2% </a:t>
            </a:r>
          </a:p>
          <a:p>
            <a:r>
              <a:rPr lang="it-IT" sz="2800" dirty="0"/>
              <a:t>     </a:t>
            </a:r>
          </a:p>
          <a:p>
            <a:r>
              <a:rPr lang="it-IT" sz="2800" dirty="0"/>
              <a:t>69% ERNIE MESOCOLON TRASVERSO</a:t>
            </a:r>
          </a:p>
          <a:p>
            <a:endParaRPr lang="it-IT" sz="2000" dirty="0"/>
          </a:p>
          <a:p>
            <a:r>
              <a:rPr lang="it-IT" sz="2800" dirty="0"/>
              <a:t>18% SPAZIO DI PETERSEN</a:t>
            </a:r>
          </a:p>
          <a:p>
            <a:endParaRPr lang="it-IT" sz="2000" dirty="0"/>
          </a:p>
          <a:p>
            <a:r>
              <a:rPr lang="it-IT" sz="2800" dirty="0"/>
              <a:t>13% PIEDE D’ANSA</a:t>
            </a:r>
          </a:p>
          <a:p>
            <a:endParaRPr lang="it-IT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2CD6AD9-562D-4C2E-A206-C6AD858CE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0" t="28755" r="36784" b="41318"/>
          <a:stretch/>
        </p:blipFill>
        <p:spPr>
          <a:xfrm>
            <a:off x="5776992" y="3733786"/>
            <a:ext cx="5478581" cy="257473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D0B9DA-68E7-4C25-9460-48AF4C8731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28" t="19366" r="13423" b="41224"/>
          <a:stretch/>
        </p:blipFill>
        <p:spPr>
          <a:xfrm>
            <a:off x="5617028" y="4306739"/>
            <a:ext cx="6574967" cy="22255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218E763-F1A9-467A-A1B6-75B452F86D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66" t="17962" r="9188" b="42630"/>
          <a:stretch/>
        </p:blipFill>
        <p:spPr>
          <a:xfrm>
            <a:off x="5671563" y="1622745"/>
            <a:ext cx="6219310" cy="270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5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3A83A76-85BD-459B-80B8-4556948F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" y="294538"/>
            <a:ext cx="12191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RAZIONALE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-9" y="1710403"/>
            <a:ext cx="121920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Rappresenta una causa comune di occlusione di piccolo intestino post by-pass gastrico (insieme alle aderenze e all’intussuscezione)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Comparsa caratterizzata da: </a:t>
            </a:r>
          </a:p>
          <a:p>
            <a:pPr marL="3028950" lvl="6" indent="-285750">
              <a:buFont typeface="Arial" panose="020B0604020202020204" pitchFamily="34" charset="0"/>
              <a:buChar char="•"/>
            </a:pPr>
            <a:r>
              <a:rPr lang="it-IT" sz="2400" dirty="0"/>
              <a:t>Modificazioni anatomiche dovute alla tecnica</a:t>
            </a:r>
          </a:p>
          <a:p>
            <a:pPr marL="3028950" lvl="6" indent="-285750">
              <a:buFont typeface="Arial" panose="020B0604020202020204" pitchFamily="34" charset="0"/>
              <a:buChar char="•"/>
            </a:pPr>
            <a:r>
              <a:rPr lang="it-IT" sz="2400" dirty="0"/>
              <a:t>Perdita di peso </a:t>
            </a:r>
          </a:p>
          <a:p>
            <a:pPr marL="3028950" lvl="6" indent="-285750">
              <a:buFont typeface="Arial" panose="020B0604020202020204" pitchFamily="34" charset="0"/>
              <a:buChar char="•"/>
            </a:pPr>
            <a:r>
              <a:rPr lang="it-IT" sz="2400" dirty="0"/>
              <a:t>Indebolimento del mesentere</a:t>
            </a:r>
          </a:p>
          <a:p>
            <a:pPr marL="3028950" lvl="6" indent="-285750">
              <a:buFont typeface="Arial" panose="020B0604020202020204" pitchFamily="34" charset="0"/>
              <a:buChar char="•"/>
            </a:pPr>
            <a:r>
              <a:rPr lang="it-IT" sz="2400" dirty="0"/>
              <a:t>Aumento della mobilità del piccolo intestino</a:t>
            </a:r>
          </a:p>
          <a:p>
            <a:pPr marL="3028950" lvl="6" indent="-285750">
              <a:buFont typeface="Arial" panose="020B0604020202020204" pitchFamily="34" charset="0"/>
              <a:buChar char="•"/>
            </a:pPr>
            <a:r>
              <a:rPr lang="it-IT" sz="2400" dirty="0"/>
              <a:t>Modificazioni volumetriche degli spazi anatomici predisponenti all’erniazione</a:t>
            </a:r>
          </a:p>
          <a:p>
            <a:pPr lvl="6"/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17572" t="23959" r="18724" b="39959"/>
          <a:stretch/>
        </p:blipFill>
        <p:spPr>
          <a:xfrm>
            <a:off x="1298570" y="5045989"/>
            <a:ext cx="9479920" cy="193167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1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3A83A76-85BD-459B-80B8-4556948F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12191995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INSORGENZA E SINTOMATOLOGIA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2FB0D5-DA16-40A2-A94E-8B23CCD7A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728" y="1959267"/>
            <a:ext cx="5750272" cy="4488185"/>
          </a:xfrm>
        </p:spPr>
        <p:txBody>
          <a:bodyPr anchor="ctr">
            <a:normAutofit fontScale="47500" lnSpcReduction="20000"/>
          </a:bodyPr>
          <a:lstStyle/>
          <a:p>
            <a:r>
              <a:rPr lang="it-IT" sz="5100" dirty="0"/>
              <a:t>Modalità di insorgenza</a:t>
            </a:r>
          </a:p>
          <a:p>
            <a:pPr marL="0" indent="0">
              <a:buNone/>
            </a:pPr>
            <a:r>
              <a:rPr lang="it-IT" sz="5100" dirty="0"/>
              <a:t>Acuta</a:t>
            </a:r>
          </a:p>
          <a:p>
            <a:pPr marL="0" indent="0">
              <a:buNone/>
            </a:pPr>
            <a:r>
              <a:rPr lang="it-IT" sz="5100" dirty="0"/>
              <a:t>Cronica</a:t>
            </a:r>
          </a:p>
          <a:p>
            <a:pPr marL="0" indent="0">
              <a:buNone/>
            </a:pPr>
            <a:endParaRPr lang="it-IT" sz="5100" dirty="0"/>
          </a:p>
          <a:p>
            <a:pPr marL="0" indent="0">
              <a:buNone/>
            </a:pPr>
            <a:r>
              <a:rPr lang="it-IT" sz="5100" dirty="0"/>
              <a:t>SINTOMI PRINCIPALI</a:t>
            </a:r>
          </a:p>
          <a:p>
            <a:pPr marL="0" indent="0">
              <a:buNone/>
            </a:pPr>
            <a:r>
              <a:rPr lang="it-IT" sz="5100" dirty="0"/>
              <a:t>	spesso aspecifici</a:t>
            </a:r>
          </a:p>
          <a:p>
            <a:pPr marL="0" indent="0">
              <a:buNone/>
            </a:pPr>
            <a:r>
              <a:rPr lang="it-IT" sz="5100" dirty="0"/>
              <a:t>	dolore addominale colico ad      	insorgenza periombelicale</a:t>
            </a:r>
          </a:p>
          <a:p>
            <a:pPr marL="0" indent="0">
              <a:buNone/>
            </a:pPr>
            <a:r>
              <a:rPr lang="it-IT" sz="5100" dirty="0"/>
              <a:t>	nausea e vomito (non sempre 	presenti a seconda dell’ansa 	coinvolta)</a:t>
            </a:r>
          </a:p>
          <a:p>
            <a:pPr marL="0" indent="0">
              <a:buNone/>
            </a:pPr>
            <a:r>
              <a:rPr lang="it-IT" sz="5100" dirty="0"/>
              <a:t>	</a:t>
            </a:r>
            <a:r>
              <a:rPr lang="it-IT" sz="5100" dirty="0" err="1"/>
              <a:t>epigastralgia</a:t>
            </a:r>
            <a:r>
              <a:rPr lang="it-IT" sz="5100" dirty="0"/>
              <a:t>, crisi vagali, </a:t>
            </a:r>
            <a:r>
              <a:rPr lang="it-IT" sz="5100" dirty="0" err="1"/>
              <a:t>disconfort</a:t>
            </a:r>
            <a:endParaRPr lang="it-IT" sz="51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 cstate="print"/>
          <a:srcRect l="8804" t="35710" r="24124" b="42488"/>
          <a:stretch/>
        </p:blipFill>
        <p:spPr>
          <a:xfrm>
            <a:off x="1" y="6176963"/>
            <a:ext cx="2309446" cy="71055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pic>
        <p:nvPicPr>
          <p:cNvPr id="1026" name="Picture 2" descr="Aderenze intestinali – Chirurgia Laparoscopica">
            <a:extLst>
              <a:ext uri="{FF2B5EF4-FFF2-40B4-BE49-F238E27FC236}">
                <a16:creationId xmlns:a16="http://schemas.microsoft.com/office/drawing/2014/main" id="{88D11E65-9EBA-4BEF-9403-6E23FDD83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2816"/>
            <a:ext cx="5100638" cy="50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950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44DD55-B44E-44D6-B4F0-6A9AF1E1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12191995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INSORGENZA ACUTA</a:t>
            </a:r>
            <a:endParaRPr lang="it-IT" sz="4000" dirty="0">
              <a:solidFill>
                <a:srgbClr val="FFFFF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81A6C8-87DF-4623-9E22-8EE7F6253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311506"/>
            <a:ext cx="12191994" cy="3720178"/>
          </a:xfrm>
        </p:spPr>
        <p:txBody>
          <a:bodyPr anchor="ctr">
            <a:normAutofit/>
          </a:bodyPr>
          <a:lstStyle/>
          <a:p>
            <a:pPr algn="ctr"/>
            <a:endParaRPr lang="it-IT" sz="3600" dirty="0"/>
          </a:p>
          <a:p>
            <a:pPr algn="ctr"/>
            <a:endParaRPr lang="it-IT" sz="3600" dirty="0"/>
          </a:p>
          <a:p>
            <a:pPr algn="ctr"/>
            <a:endParaRPr lang="it-IT" sz="3600" dirty="0"/>
          </a:p>
          <a:p>
            <a:pPr algn="ctr"/>
            <a:endParaRPr lang="it-IT" sz="3600" dirty="0"/>
          </a:p>
          <a:p>
            <a:pPr marL="0" indent="0" algn="ctr">
              <a:buNone/>
            </a:pPr>
            <a:r>
              <a:rPr lang="it-IT" sz="3600" dirty="0"/>
              <a:t>INDICAZIONE CHIRURGICA IN EMERGENZA</a:t>
            </a:r>
          </a:p>
          <a:p>
            <a:pPr marL="0" indent="0" algn="ctr">
              <a:buNone/>
            </a:pPr>
            <a:r>
              <a:rPr lang="it-IT" sz="3600" dirty="0"/>
              <a:t>LAPAROSCOPIA ESPLORATIVA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16D3D302-B689-4DA0-B3C4-42870ED24550}"/>
              </a:ext>
            </a:extLst>
          </p:cNvPr>
          <p:cNvSpPr/>
          <p:nvPr/>
        </p:nvSpPr>
        <p:spPr>
          <a:xfrm>
            <a:off x="5852156" y="3005443"/>
            <a:ext cx="487682" cy="17339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0" y="186185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QUADRO OCCLUSIVO ACUTO CON SEGNI DI PROBABILE SOFFERENZA D’ANSA</a:t>
            </a:r>
          </a:p>
          <a:p>
            <a:pPr algn="ctr"/>
            <a:r>
              <a:rPr lang="it-IT" sz="2400" b="1" dirty="0"/>
              <a:t>LEUCOCITOSI, PCR, ADDOMINALGIA INGRAVESCENTE, EGA (LATTATI) </a:t>
            </a:r>
          </a:p>
          <a:p>
            <a:pPr algn="ctr"/>
            <a:r>
              <a:rPr lang="it-IT" sz="2400" b="1" dirty="0"/>
              <a:t>ADDOME ACUTO 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5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F283D9A-80A5-419C-81A3-0305D298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FFFFFF"/>
                </a:solidFill>
              </a:rPr>
              <a:t>LA GESTIONE DELL’ ERNIA INTERNA</a:t>
            </a:r>
            <a:br>
              <a:rPr lang="it-IT" sz="4000" b="1" dirty="0">
                <a:solidFill>
                  <a:srgbClr val="FFFFFF"/>
                </a:solidFill>
              </a:rPr>
            </a:br>
            <a:r>
              <a:rPr lang="it-IT" sz="4000" b="1" dirty="0">
                <a:solidFill>
                  <a:srgbClr val="FFFFFF"/>
                </a:solidFill>
              </a:rPr>
              <a:t>GOLD STANDARD</a:t>
            </a:r>
            <a:endParaRPr lang="it-IT" sz="4000" dirty="0">
              <a:solidFill>
                <a:srgbClr val="FFFFFF"/>
              </a:solidFill>
            </a:endParaRPr>
          </a:p>
        </p:txBody>
      </p:sp>
      <p:graphicFrame>
        <p:nvGraphicFramePr>
          <p:cNvPr id="7" name="Segnaposto contenuto 4">
            <a:extLst>
              <a:ext uri="{FF2B5EF4-FFF2-40B4-BE49-F238E27FC236}">
                <a16:creationId xmlns:a16="http://schemas.microsoft.com/office/drawing/2014/main" id="{21F5ED86-42C2-41A0-8F2A-6E66C1C967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0461776"/>
              </p:ext>
            </p:extLst>
          </p:nvPr>
        </p:nvGraphicFramePr>
        <p:xfrm>
          <a:off x="632085" y="2708910"/>
          <a:ext cx="10927829" cy="3134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0AF242-C692-4783-B4F1-2C852DEFBC74}"/>
              </a:ext>
            </a:extLst>
          </p:cNvPr>
          <p:cNvSpPr txBox="1"/>
          <p:nvPr/>
        </p:nvSpPr>
        <p:spPr>
          <a:xfrm>
            <a:off x="4457700" y="5930852"/>
            <a:ext cx="7637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Contribution</a:t>
            </a:r>
            <a:r>
              <a:rPr lang="it-IT" sz="1600" dirty="0"/>
              <a:t> of </a:t>
            </a:r>
            <a:r>
              <a:rPr lang="it-IT" sz="1600" dirty="0" err="1"/>
              <a:t>Computed</a:t>
            </a:r>
            <a:r>
              <a:rPr lang="it-IT" sz="1600" dirty="0"/>
              <a:t> </a:t>
            </a:r>
            <a:r>
              <a:rPr lang="it-IT" sz="1600" dirty="0" err="1"/>
              <a:t>Tomographic</a:t>
            </a:r>
            <a:r>
              <a:rPr lang="it-IT" sz="1600" dirty="0"/>
              <a:t> imaging to the Management of acute </a:t>
            </a:r>
            <a:r>
              <a:rPr lang="it-IT" sz="1600" dirty="0" err="1"/>
              <a:t>abdominal</a:t>
            </a:r>
            <a:r>
              <a:rPr lang="it-IT" sz="1600" dirty="0"/>
              <a:t> </a:t>
            </a:r>
            <a:r>
              <a:rPr lang="it-IT" sz="1600" dirty="0" err="1"/>
              <a:t>pain</a:t>
            </a:r>
            <a:r>
              <a:rPr lang="it-IT" sz="1600" dirty="0"/>
              <a:t> after </a:t>
            </a:r>
            <a:r>
              <a:rPr lang="it-IT" sz="1600" dirty="0" err="1"/>
              <a:t>gastric</a:t>
            </a:r>
            <a:r>
              <a:rPr lang="it-IT" sz="1600" dirty="0"/>
              <a:t> bypass: </a:t>
            </a:r>
            <a:r>
              <a:rPr lang="it-IT" sz="1600" dirty="0" err="1"/>
              <a:t>correlation</a:t>
            </a:r>
            <a:r>
              <a:rPr lang="it-IT" sz="1600" dirty="0"/>
              <a:t> </a:t>
            </a:r>
            <a:r>
              <a:rPr lang="it-IT" sz="1600" dirty="0" err="1"/>
              <a:t>between</a:t>
            </a:r>
            <a:r>
              <a:rPr lang="it-IT" sz="1600" dirty="0"/>
              <a:t> </a:t>
            </a:r>
            <a:r>
              <a:rPr lang="it-IT" sz="1600" dirty="0" err="1"/>
              <a:t>radiological</a:t>
            </a:r>
            <a:r>
              <a:rPr lang="it-IT" sz="1600" dirty="0"/>
              <a:t> and </a:t>
            </a:r>
            <a:r>
              <a:rPr lang="it-IT" sz="1600" dirty="0" err="1"/>
              <a:t>surgical</a:t>
            </a:r>
            <a:r>
              <a:rPr lang="it-IT" sz="1600" dirty="0"/>
              <a:t> </a:t>
            </a:r>
            <a:r>
              <a:rPr lang="it-IT" sz="1600" dirty="0" err="1"/>
              <a:t>findings</a:t>
            </a:r>
            <a:r>
              <a:rPr lang="it-IT" sz="1600" dirty="0"/>
              <a:t>. </a:t>
            </a:r>
          </a:p>
          <a:p>
            <a:r>
              <a:rPr lang="it-IT" sz="1600" b="1" dirty="0" err="1"/>
              <a:t>Obes</a:t>
            </a:r>
            <a:r>
              <a:rPr lang="it-IT" sz="1600" b="1" dirty="0"/>
              <a:t> </a:t>
            </a:r>
            <a:r>
              <a:rPr lang="it-IT" sz="1600" b="1" dirty="0" err="1"/>
              <a:t>Surg</a:t>
            </a:r>
            <a:r>
              <a:rPr lang="it-IT" sz="1600" b="1" dirty="0"/>
              <a:t> (2017) 27: 1961-1972 PASCALE KARILA-COHEN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1856" y="0"/>
            <a:ext cx="1120140" cy="9372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" y="-6692"/>
            <a:ext cx="1298577" cy="94395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70307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TC ADDOME CON MDC - VISIONE ASSIALE E CORONALE</a:t>
            </a:r>
          </a:p>
          <a:p>
            <a:pPr algn="ctr"/>
            <a:r>
              <a:rPr lang="it-IT" sz="2400" dirty="0"/>
              <a:t>RADIOLOGO ESPERTO IN CHIRURURGIA BARIATRICA + CHIRURGO BARIATRICO</a:t>
            </a:r>
          </a:p>
        </p:txBody>
      </p:sp>
    </p:spTree>
    <p:extLst>
      <p:ext uri="{BB962C8B-B14F-4D97-AF65-F5344CB8AC3E}">
        <p14:creationId xmlns:p14="http://schemas.microsoft.com/office/powerpoint/2010/main" val="32008156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818</Words>
  <Application>Microsoft Office PowerPoint</Application>
  <PresentationFormat>Widescreen</PresentationFormat>
  <Paragraphs>114</Paragraphs>
  <Slides>26</Slides>
  <Notes>2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Arial Rounded MT Bold</vt:lpstr>
      <vt:lpstr>Calibri</vt:lpstr>
      <vt:lpstr>Calibri Light</vt:lpstr>
      <vt:lpstr>Tema di Office</vt:lpstr>
      <vt:lpstr>  «ERNIA INTERNA IN CHIRURGIA BARIATRICA: PREVENZIONE  DIAGNOSI E TRATTAMENTO»  DOTT. ANDREA RIZZI DIRETTORE DIPARTIMENTO CHIRURGICO   ASST SETTELAGHI VARESE  DIRETTORE S.C. CHIRURGIA GENERALE TRADATE </vt:lpstr>
      <vt:lpstr>LA GESTIONE DELL’ ERNIA INTERNA TECNICA RACCOMANDATA IN CORSO DI RYGB</vt:lpstr>
      <vt:lpstr>LA GESTIONE DELL’ ERNIA INTERNA TECNICA RACCOMANDATA IN CORSO DI RYGB</vt:lpstr>
      <vt:lpstr>LA GESTIONE DELL’ ERNIA INTERNA ANATOMIA E SEDI D’INSORGENZA </vt:lpstr>
      <vt:lpstr>LA GESTIONE DELL’ ERNIA INTERNA INCIDENZA E LETTERATURA</vt:lpstr>
      <vt:lpstr>LA GESTIONE DELL’ ERNIA INTERNA RAZIONALE</vt:lpstr>
      <vt:lpstr>LA GESTIONE DELL’ ERNIA INTERNA INSORGENZA E SINTOMATOLOGIA</vt:lpstr>
      <vt:lpstr>LA GESTIONE DELL’ ERNIA INTERNA INSORGENZA ACUTA</vt:lpstr>
      <vt:lpstr>LA GESTIONE DELL’ ERNIA INTERNA GOLD STANDARD</vt:lpstr>
      <vt:lpstr>DILATAZIONE DELLO STOMACO ESCLUSO </vt:lpstr>
      <vt:lpstr>DILATAZIONE DELL’ANSA ALIMENTARE </vt:lpstr>
      <vt:lpstr>DILATAZIONE ANSA BILIOPANCREATICA </vt:lpstr>
      <vt:lpstr>PASSAGGIO DA ANSA DILATATA A NON DILATATA </vt:lpstr>
      <vt:lpstr>CLUSTER DI ANSE DEL PICCOLO INTESTINO </vt:lpstr>
      <vt:lpstr>TURBINIO MESENTERICO  (MESENTERIC SWRIL)</vt:lpstr>
      <vt:lpstr>ORIZZONTALIZZAZIONE DELL’ ARTERIA  MESENTERICA SUPERIORE </vt:lpstr>
      <vt:lpstr>LA GESTIONE DELL’ ERNIA INTERNA INSORGENZA CRONICA</vt:lpstr>
      <vt:lpstr>LA GESTIONE DELL’ ERNIA INTERNA TATTICA CHIRURGICA</vt:lpstr>
      <vt:lpstr>LA GESTIONE DELL’ ERNIA INTERNA TATTICA CHIRURGICA</vt:lpstr>
      <vt:lpstr>LA GESTIONE DELL’ ERNIA INTERNA TATTICA CHIRURGICA</vt:lpstr>
      <vt:lpstr>LA GESTIONE DELL’ ERNIA INTERNA ERNIA POST OAGB</vt:lpstr>
      <vt:lpstr>LA GESTIONE DELL’ ERNIA INTERNA ERNIA POST OAGB</vt:lpstr>
      <vt:lpstr>LA GESTIONE DELL’ ERNIA INTERNA ERNIA IN GRAVIDANZA</vt:lpstr>
      <vt:lpstr>LA GESTIONE DELL’ ERNIA INTERNA ALGORITMO DIAGNOSTICO-OPERATIVO</vt:lpstr>
      <vt:lpstr>LA GESTIONE DELL’ ERNIA INTERNA CONCLUSIONI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 frattini</dc:creator>
  <cp:lastModifiedBy>Rizzi Letizia</cp:lastModifiedBy>
  <cp:revision>114</cp:revision>
  <dcterms:created xsi:type="dcterms:W3CDTF">2021-09-19T15:21:45Z</dcterms:created>
  <dcterms:modified xsi:type="dcterms:W3CDTF">2025-05-08T06:06:28Z</dcterms:modified>
</cp:coreProperties>
</file>